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6" r:id="rId5"/>
    <p:sldId id="267" r:id="rId6"/>
    <p:sldId id="259" r:id="rId7"/>
    <p:sldId id="260" r:id="rId8"/>
    <p:sldId id="261" r:id="rId9"/>
    <p:sldId id="262" r:id="rId10"/>
    <p:sldId id="263" r:id="rId11"/>
    <p:sldId id="268" r:id="rId12"/>
    <p:sldId id="264" r:id="rId13"/>
    <p:sldId id="265" r:id="rId1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20"/>
  </p:normalViewPr>
  <p:slideViewPr>
    <p:cSldViewPr snapToGrid="0" snapToObjects="1">
      <p:cViewPr varScale="1">
        <p:scale>
          <a:sx n="103" d="100"/>
          <a:sy n="103" d="100"/>
        </p:scale>
        <p:origin x="8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FA730E-D646-1847-A025-8723A829BA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2276A1E-F2AF-C545-8ACB-9478167D3B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de-DE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2E102F3-40E9-784F-9286-7B4A7454A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9A308-E647-CD42-A54D-41317CE13CD9}" type="datetimeFigureOut">
              <a:rPr lang="de-DE" smtClean="0"/>
              <a:t>24.07.23</a:t>
            </a:fld>
            <a:endParaRPr lang="de-DE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454E567-A366-0042-8CA4-946CB4448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D967088-B9BA-2642-AB21-BC701BE17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455AA-A4FA-CA40-B075-D33AF2A19E92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7941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6AEA17-DBCA-C842-A3E4-961CF3005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D3C2E3C-0BB2-574E-B0DC-55D796E466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1314D61-CA55-CA4D-B390-7F9FEE25C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9A308-E647-CD42-A54D-41317CE13CD9}" type="datetimeFigureOut">
              <a:rPr lang="de-DE" smtClean="0"/>
              <a:t>24.07.23</a:t>
            </a:fld>
            <a:endParaRPr lang="de-DE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82DAD95-6719-0047-86B0-2FDC74C26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6C1FF51-2CBB-3B49-80E0-CFE10BEAF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455AA-A4FA-CA40-B075-D33AF2A19E92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2356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7D15B7-487B-2747-A250-63D62F8D3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3D33AFE-B394-6749-979C-DAE50A1CB7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1C68D08-4771-E340-9FC3-1F9A470E4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9A308-E647-CD42-A54D-41317CE13CD9}" type="datetimeFigureOut">
              <a:rPr lang="de-DE" smtClean="0"/>
              <a:t>24.07.23</a:t>
            </a:fld>
            <a:endParaRPr lang="de-DE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8307A8F-680A-E64E-BC29-5EF157CF2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1F56669-BEDE-B645-BB75-1C79921FA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455AA-A4FA-CA40-B075-D33AF2A19E92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0339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C96FFB-EC27-E943-B66F-6390D999C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8214148-7789-1443-9B7F-8A75B0F695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6B089B4-A88F-7849-9E6D-CEDD18744E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F8C9432-799C-3F45-93C1-0FB9A7281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9A308-E647-CD42-A54D-41317CE13CD9}" type="datetimeFigureOut">
              <a:rPr lang="de-DE" smtClean="0"/>
              <a:t>24.07.23</a:t>
            </a:fld>
            <a:endParaRPr lang="de-DE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0802A08-9F28-A940-BC82-6BE183D35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2910933-C6F0-0B4F-8EE9-B7B08EF33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455AA-A4FA-CA40-B075-D33AF2A19E92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770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06AEBD-774A-A14B-984C-4296A3320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0930FAE-2EF6-754E-A82A-04F7D371F3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A587E9E-8537-BE4F-918F-D1B6E899FB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2DA0FAE-73C1-1245-8630-1379CCD70D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1148EBC-9D78-244F-94CB-F644336BCB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3D63E8A-744A-0948-A55B-557D123A7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9A308-E647-CD42-A54D-41317CE13CD9}" type="datetimeFigureOut">
              <a:rPr lang="de-DE" smtClean="0"/>
              <a:t>24.07.23</a:t>
            </a:fld>
            <a:endParaRPr lang="de-DE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8B230FB-08A6-7644-9BC5-81C175804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3875A3F-2600-4D49-BCD5-0DBF38E22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455AA-A4FA-CA40-B075-D33AF2A19E92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8391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9C6D82-751A-544A-B015-DCAB6584E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DA73835-D3E4-9B42-ADB9-03538F32B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9A308-E647-CD42-A54D-41317CE13CD9}" type="datetimeFigureOut">
              <a:rPr lang="de-DE" smtClean="0"/>
              <a:t>24.07.23</a:t>
            </a:fld>
            <a:endParaRPr lang="de-DE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703D8B1-A0E3-9D4A-8938-5504F594A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0A7742E-CA69-D749-9649-E5FC9950E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455AA-A4FA-CA40-B075-D33AF2A19E92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3275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CBB4B0E-5090-5742-931A-6313C6521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9A308-E647-CD42-A54D-41317CE13CD9}" type="datetimeFigureOut">
              <a:rPr lang="de-DE" smtClean="0"/>
              <a:t>24.07.23</a:t>
            </a:fld>
            <a:endParaRPr lang="de-DE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4A9D508-6E5F-F54E-84EF-E90671DFC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762F067-96D7-F54E-BFB8-F0890EC16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455AA-A4FA-CA40-B075-D33AF2A19E92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3238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B7D7CC-F568-4845-BCC6-AFBFE7AFE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8F68E87-209D-AE4C-812C-D5045191D8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2830EED-F929-3B4F-8F24-82D91A9808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7BA377C-54C6-7B48-B844-EE48360D0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9A308-E647-CD42-A54D-41317CE13CD9}" type="datetimeFigureOut">
              <a:rPr lang="de-DE" smtClean="0"/>
              <a:t>24.07.23</a:t>
            </a:fld>
            <a:endParaRPr lang="de-DE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53821C2-770D-CC43-8059-5695A11C4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F5687E8-D38C-ED45-A059-1CEF832BD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455AA-A4FA-CA40-B075-D33AF2A19E92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3959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D933F1-48DC-5748-AFF5-3B1413044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E8048FF-55B3-2D44-933D-EF8C38E375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63101E4-F757-BC46-BAF1-FD9A85D5CC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0E37B38-F1B7-B645-8801-78F5E14E3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9A308-E647-CD42-A54D-41317CE13CD9}" type="datetimeFigureOut">
              <a:rPr lang="de-DE" smtClean="0"/>
              <a:t>24.07.23</a:t>
            </a:fld>
            <a:endParaRPr lang="de-DE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030A6CB-7FB5-CA42-9363-E2B0D8C96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CCAA58C-50B9-924D-B28E-4D3107B56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455AA-A4FA-CA40-B075-D33AF2A19E92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160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A93C97-3A7D-7E43-BD65-E4BB25121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B953FAC-1495-C941-A573-9987B8E1BC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13A11C6-4993-184B-BFA6-CA953C648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9A308-E647-CD42-A54D-41317CE13CD9}" type="datetimeFigureOut">
              <a:rPr lang="de-DE" smtClean="0"/>
              <a:t>24.07.23</a:t>
            </a:fld>
            <a:endParaRPr lang="de-DE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C960BD8-C6E4-474A-8DD5-EB4A32725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88EA8AE-0211-0242-8656-FD110BA05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455AA-A4FA-CA40-B075-D33AF2A19E92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7812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74F99D8-30CA-8948-B988-65D985CC80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4D8848F-98D0-1342-911D-50A0D01120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8AB2F84-0B2C-1747-8C51-2AA3CD033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9A308-E647-CD42-A54D-41317CE13CD9}" type="datetimeFigureOut">
              <a:rPr lang="de-DE" smtClean="0"/>
              <a:t>24.07.23</a:t>
            </a:fld>
            <a:endParaRPr lang="de-DE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3FEFE53-407D-AB4C-B831-667023ACF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1400F8A-60D5-4E4A-8F21-C45BB3525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455AA-A4FA-CA40-B075-D33AF2A19E92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7728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51843E0-A49F-D94B-9EA5-EB101A1CB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7E18BB3-F276-CA49-8896-5899D449DB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CF7F238-F12E-664B-AAFC-312E8211FF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9A308-E647-CD42-A54D-41317CE13CD9}" type="datetimeFigureOut">
              <a:rPr lang="de-DE" smtClean="0"/>
              <a:t>24.07.23</a:t>
            </a:fld>
            <a:endParaRPr lang="de-DE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934FF69-3DFE-E54E-8372-2F975C72EF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5B55A58-C5FD-7E40-924A-C20156376B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A455AA-A4FA-CA40-B075-D33AF2A19E92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1474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A02640-53AD-3044-9969-E6E9793432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br>
              <a:rPr lang="pt-BR">
                <a:solidFill>
                  <a:srgbClr val="3756C6"/>
                </a:solidFill>
                <a:effectLst/>
                <a:latin typeface="Helvetica" pitchFamily="2" charset="0"/>
              </a:rPr>
            </a:br>
            <a:endParaRPr lang="de-DE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708F3ED-4EA7-5F44-9634-6076B4738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51687" y="3159598"/>
            <a:ext cx="9144000" cy="2576039"/>
          </a:xfrm>
        </p:spPr>
        <p:txBody>
          <a:bodyPr>
            <a:normAutofit fontScale="92500" lnSpcReduction="10000"/>
          </a:bodyPr>
          <a:lstStyle/>
          <a:p>
            <a:pPr algn="r"/>
            <a:endParaRPr lang="de-DE" dirty="0"/>
          </a:p>
          <a:p>
            <a:r>
              <a:rPr lang="de-DE" sz="3200" b="1" dirty="0"/>
              <a:t>Was ist der FIPLV?</a:t>
            </a:r>
          </a:p>
          <a:p>
            <a:endParaRPr lang="de-DE" sz="3200" b="1" dirty="0"/>
          </a:p>
          <a:p>
            <a:pPr algn="r"/>
            <a:r>
              <a:rPr lang="de-DE" dirty="0"/>
              <a:t>Geraldo de Carvalho – Generalsekretär</a:t>
            </a:r>
          </a:p>
          <a:p>
            <a:pPr algn="r"/>
            <a:r>
              <a:rPr lang="de-DE" sz="2200" dirty="0" err="1"/>
              <a:t>ABraPA</a:t>
            </a:r>
            <a:r>
              <a:rPr lang="de-DE" sz="2200" dirty="0"/>
              <a:t>-Treffen</a:t>
            </a:r>
          </a:p>
          <a:p>
            <a:pPr algn="r"/>
            <a:r>
              <a:rPr lang="de-DE" sz="2200" dirty="0"/>
              <a:t>Florianópolis, 29. Juli 2023</a:t>
            </a:r>
          </a:p>
          <a:p>
            <a:pPr algn="r"/>
            <a:endParaRPr lang="de-DE" sz="2200" dirty="0"/>
          </a:p>
          <a:p>
            <a:endParaRPr lang="de-DE" sz="3200" dirty="0"/>
          </a:p>
          <a:p>
            <a:endParaRPr lang="de-DE" sz="3200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8089DA0B-211B-8A48-88F7-8226C62B7F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895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6E797A-79E7-BB4B-9D28-DC44FB0E0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949450"/>
          </a:xfrm>
        </p:spPr>
        <p:txBody>
          <a:bodyPr/>
          <a:lstStyle/>
          <a:p>
            <a:pPr algn="ctr"/>
            <a:r>
              <a:rPr lang="de-DE" b="1" dirty="0"/>
              <a:t>DER FIPLV</a:t>
            </a:r>
          </a:p>
        </p:txBody>
      </p:sp>
      <p:pic>
        <p:nvPicPr>
          <p:cNvPr id="7" name="Espaço Reservado para Conteúdo 6" descr="Logotipo, nome da empresa&#10;&#10;Descrição gerada automaticamente">
            <a:extLst>
              <a:ext uri="{FF2B5EF4-FFF2-40B4-BE49-F238E27FC236}">
                <a16:creationId xmlns:a16="http://schemas.microsoft.com/office/drawing/2014/main" id="{AED5DC47-9D4B-DC42-8ACE-E8D6CACF11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2719388" cy="1792324"/>
          </a:xfr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68F6EED9-9DF1-D347-8D46-F0013F68D446}"/>
              </a:ext>
            </a:extLst>
          </p:cNvPr>
          <p:cNvSpPr txBox="1"/>
          <p:nvPr/>
        </p:nvSpPr>
        <p:spPr>
          <a:xfrm>
            <a:off x="838200" y="2774093"/>
            <a:ext cx="1015841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/>
              <a:t>Ein Dachverband für multilinguale und </a:t>
            </a:r>
            <a:r>
              <a:rPr lang="de-DE" sz="2800" dirty="0" err="1"/>
              <a:t>monolinguale</a:t>
            </a:r>
            <a:r>
              <a:rPr lang="de-DE" sz="2800" dirty="0"/>
              <a:t>, internationale und nationale Lehrerverbände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DE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/>
              <a:t>1931 in Paris gegründet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DE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/>
              <a:t>Eine NGO bei der UNESCO und dem Europarat</a:t>
            </a:r>
          </a:p>
        </p:txBody>
      </p:sp>
    </p:spTree>
    <p:extLst>
      <p:ext uri="{BB962C8B-B14F-4D97-AF65-F5344CB8AC3E}">
        <p14:creationId xmlns:p14="http://schemas.microsoft.com/office/powerpoint/2010/main" val="710243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6E797A-79E7-BB4B-9D28-DC44FB0E0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673739"/>
          </a:xfrm>
        </p:spPr>
        <p:txBody>
          <a:bodyPr/>
          <a:lstStyle/>
          <a:p>
            <a:pPr algn="ctr"/>
            <a:r>
              <a:rPr lang="de-DE" b="1" dirty="0"/>
              <a:t>FIPLV-Struktur</a:t>
            </a:r>
          </a:p>
        </p:txBody>
      </p:sp>
      <p:pic>
        <p:nvPicPr>
          <p:cNvPr id="7" name="Espaço Reservado para Conteúdo 6" descr="Logotipo, nome da empresa&#10;&#10;Descrição gerada automaticamente">
            <a:extLst>
              <a:ext uri="{FF2B5EF4-FFF2-40B4-BE49-F238E27FC236}">
                <a16:creationId xmlns:a16="http://schemas.microsoft.com/office/drawing/2014/main" id="{AED5DC47-9D4B-DC42-8ACE-E8D6CACF11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2719388" cy="1792324"/>
          </a:xfr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68F6EED9-9DF1-D347-8D46-F0013F68D446}"/>
              </a:ext>
            </a:extLst>
          </p:cNvPr>
          <p:cNvSpPr txBox="1"/>
          <p:nvPr/>
        </p:nvSpPr>
        <p:spPr>
          <a:xfrm>
            <a:off x="838200" y="2774093"/>
            <a:ext cx="1015841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/>
              <a:t>Vorstand bestehend aus 5 Mitgliedern</a:t>
            </a:r>
          </a:p>
          <a:p>
            <a:pPr lvl="1"/>
            <a:endParaRPr lang="de-DE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 err="1"/>
              <a:t>Honorary</a:t>
            </a:r>
            <a:r>
              <a:rPr lang="de-DE" sz="2800" dirty="0"/>
              <a:t> </a:t>
            </a:r>
            <a:r>
              <a:rPr lang="de-DE" sz="2800" dirty="0" err="1"/>
              <a:t>Counsellors</a:t>
            </a:r>
            <a:endParaRPr lang="de-DE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DE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/>
              <a:t>Mitglieder </a:t>
            </a:r>
            <a:r>
              <a:rPr lang="de-DE" sz="2800" dirty="0">
                <a:sym typeface="Wingdings" pitchFamily="2" charset="2"/>
              </a:rPr>
              <a:t> World </a:t>
            </a:r>
            <a:r>
              <a:rPr lang="de-DE" sz="2800" dirty="0" err="1">
                <a:sym typeface="Wingdings" pitchFamily="2" charset="2"/>
              </a:rPr>
              <a:t>Assembly</a:t>
            </a: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1610683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Espaço Reservado para Conteúdo 4" descr="Grupo de pessoas em pé posando para foto&#10;&#10;Descrição gerada automaticamente">
            <a:extLst>
              <a:ext uri="{FF2B5EF4-FFF2-40B4-BE49-F238E27FC236}">
                <a16:creationId xmlns:a16="http://schemas.microsoft.com/office/drawing/2014/main" id="{C1E48EC8-8BE3-E845-A179-EA88EB438D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36453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647A857-2163-EE48-B710-EAEA34D5E4C7}"/>
              </a:ext>
            </a:extLst>
          </p:cNvPr>
          <p:cNvSpPr txBox="1"/>
          <p:nvPr/>
        </p:nvSpPr>
        <p:spPr>
          <a:xfrm>
            <a:off x="444843" y="556054"/>
            <a:ext cx="1692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Vizepräsidentin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83E30AF-5F12-8A43-9C59-DBE50AF1F3FC}"/>
              </a:ext>
            </a:extLst>
          </p:cNvPr>
          <p:cNvSpPr txBox="1"/>
          <p:nvPr/>
        </p:nvSpPr>
        <p:spPr>
          <a:xfrm>
            <a:off x="3744097" y="186722"/>
            <a:ext cx="1260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Präsident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E2D49BF-4CD9-FB42-A66D-DA616D9009FD}"/>
              </a:ext>
            </a:extLst>
          </p:cNvPr>
          <p:cNvSpPr txBox="1"/>
          <p:nvPr/>
        </p:nvSpPr>
        <p:spPr>
          <a:xfrm>
            <a:off x="5688227" y="556054"/>
            <a:ext cx="2096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Publications Officer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1B425B7-0672-464E-9C96-F511C5919BE4}"/>
              </a:ext>
            </a:extLst>
          </p:cNvPr>
          <p:cNvSpPr txBox="1"/>
          <p:nvPr/>
        </p:nvSpPr>
        <p:spPr>
          <a:xfrm>
            <a:off x="8118390" y="1075038"/>
            <a:ext cx="1729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Schatzmeisterin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9CF4D2B-3AB4-9C43-85BA-ACA2FAC44A11}"/>
              </a:ext>
            </a:extLst>
          </p:cNvPr>
          <p:cNvSpPr txBox="1"/>
          <p:nvPr/>
        </p:nvSpPr>
        <p:spPr>
          <a:xfrm>
            <a:off x="10095471" y="556054"/>
            <a:ext cx="2187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Generalsekretär</a:t>
            </a:r>
          </a:p>
        </p:txBody>
      </p:sp>
    </p:spTree>
    <p:extLst>
      <p:ext uri="{BB962C8B-B14F-4D97-AF65-F5344CB8AC3E}">
        <p14:creationId xmlns:p14="http://schemas.microsoft.com/office/powerpoint/2010/main" val="2796441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6E797A-79E7-BB4B-9D28-DC44FB0E0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673739"/>
          </a:xfrm>
        </p:spPr>
        <p:txBody>
          <a:bodyPr/>
          <a:lstStyle/>
          <a:p>
            <a:pPr algn="ctr"/>
            <a:r>
              <a:rPr lang="de-DE" b="1" dirty="0"/>
              <a:t>FIPLV-Struktur</a:t>
            </a:r>
          </a:p>
        </p:txBody>
      </p:sp>
      <p:pic>
        <p:nvPicPr>
          <p:cNvPr id="7" name="Espaço Reservado para Conteúdo 6" descr="Logotipo, nome da empresa&#10;&#10;Descrição gerada automaticamente">
            <a:extLst>
              <a:ext uri="{FF2B5EF4-FFF2-40B4-BE49-F238E27FC236}">
                <a16:creationId xmlns:a16="http://schemas.microsoft.com/office/drawing/2014/main" id="{AED5DC47-9D4B-DC42-8ACE-E8D6CACF11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2719388" cy="1792324"/>
          </a:xfr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68F6EED9-9DF1-D347-8D46-F0013F68D446}"/>
              </a:ext>
            </a:extLst>
          </p:cNvPr>
          <p:cNvSpPr txBox="1"/>
          <p:nvPr/>
        </p:nvSpPr>
        <p:spPr>
          <a:xfrm>
            <a:off x="838200" y="2774093"/>
            <a:ext cx="1015841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/>
              <a:t>Vorstand bestehend aus 5 Mitgliedern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de-DE" sz="2800" dirty="0"/>
              <a:t>Präsident: 			Terry Lamb (GB)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de-DE" sz="2800" dirty="0"/>
              <a:t>Vizepräsidentin: 		</a:t>
            </a:r>
            <a:r>
              <a:rPr lang="de-DE" sz="2800" dirty="0" err="1"/>
              <a:t>Sigurborg</a:t>
            </a:r>
            <a:r>
              <a:rPr lang="de-DE" sz="2800" dirty="0"/>
              <a:t> </a:t>
            </a:r>
            <a:r>
              <a:rPr lang="de-DE" sz="2800" dirty="0" err="1"/>
              <a:t>Jónsdóttir</a:t>
            </a:r>
            <a:r>
              <a:rPr lang="de-DE" sz="2800" dirty="0"/>
              <a:t> (IS)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de-DE" sz="2800" dirty="0"/>
              <a:t>Generalsekretär:		Geraldo de Carvalho (BR)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de-DE" sz="2800" dirty="0"/>
              <a:t>Schatzmeisterin:		Judith Richters (NL)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de-DE" sz="2800" dirty="0"/>
              <a:t>Publications Officer:	Sylvia </a:t>
            </a:r>
            <a:r>
              <a:rPr lang="de-DE" sz="2800" dirty="0" err="1"/>
              <a:t>Velikova</a:t>
            </a:r>
            <a:r>
              <a:rPr lang="de-DE" sz="2800" dirty="0"/>
              <a:t> (BG)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de-DE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 err="1"/>
              <a:t>Honorary</a:t>
            </a:r>
            <a:r>
              <a:rPr lang="de-DE" sz="2800" dirty="0"/>
              <a:t> </a:t>
            </a:r>
            <a:r>
              <a:rPr lang="de-DE" sz="2800" dirty="0" err="1"/>
              <a:t>Counsellors</a:t>
            </a:r>
            <a:endParaRPr lang="de-DE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/>
              <a:t>Mitglieder </a:t>
            </a:r>
            <a:r>
              <a:rPr lang="de-DE" sz="2800" dirty="0">
                <a:sym typeface="Wingdings" pitchFamily="2" charset="2"/>
              </a:rPr>
              <a:t> World </a:t>
            </a:r>
            <a:r>
              <a:rPr lang="de-DE" sz="2800" dirty="0" err="1">
                <a:sym typeface="Wingdings" pitchFamily="2" charset="2"/>
              </a:rPr>
              <a:t>Assembly</a:t>
            </a: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2641988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D62E0C-73D9-D343-9B5F-A0F91F5AB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b="1" dirty="0"/>
              <a:t>FIPLV-Mitglieder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672FDFED-E0C8-4A47-B08A-444443D495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7449"/>
            <a:ext cx="10515600" cy="4019514"/>
          </a:xfrm>
        </p:spPr>
        <p:txBody>
          <a:bodyPr>
            <a:normAutofit lnSpcReduction="10000"/>
          </a:bodyPr>
          <a:lstStyle/>
          <a:p>
            <a:endParaRPr lang="de-DE" dirty="0"/>
          </a:p>
          <a:p>
            <a:r>
              <a:rPr lang="de-DE" dirty="0"/>
              <a:t>3 FIPLV-Regionen: Nordic-Baltic, Central/Eastern Europe, Western Europe</a:t>
            </a:r>
          </a:p>
          <a:p>
            <a:r>
              <a:rPr lang="de-DE" dirty="0"/>
              <a:t>4 internationale </a:t>
            </a:r>
            <a:r>
              <a:rPr lang="de-DE" dirty="0" err="1"/>
              <a:t>monolinguale</a:t>
            </a:r>
            <a:r>
              <a:rPr lang="de-DE" dirty="0"/>
              <a:t> Verbände: Englisch, Esperanto, Deutsch, Russisch</a:t>
            </a:r>
          </a:p>
          <a:p>
            <a:r>
              <a:rPr lang="de-DE" dirty="0"/>
              <a:t>25 nationale multilinguale Verbände: ACTFL (USA), STIL (IS), LEVENDE TALEN (NL), NZALT (NZ), SUKOL (FL), ALL (GB) u. a.</a:t>
            </a:r>
          </a:p>
          <a:p>
            <a:r>
              <a:rPr lang="de-DE" dirty="0"/>
              <a:t>5 nationale </a:t>
            </a:r>
            <a:r>
              <a:rPr lang="de-DE" dirty="0" err="1"/>
              <a:t>monolinguale</a:t>
            </a:r>
            <a:r>
              <a:rPr lang="de-DE" dirty="0"/>
              <a:t> Verbände: BETA, ASOCOPI, AIPLF u. a.</a:t>
            </a:r>
          </a:p>
          <a:p>
            <a:r>
              <a:rPr lang="de-DE" dirty="0" err="1"/>
              <a:t>Associate</a:t>
            </a:r>
            <a:r>
              <a:rPr lang="de-DE" dirty="0"/>
              <a:t> </a:t>
            </a:r>
            <a:r>
              <a:rPr lang="de-DE" dirty="0" err="1"/>
              <a:t>members</a:t>
            </a:r>
            <a:endParaRPr lang="de-DE" dirty="0"/>
          </a:p>
          <a:p>
            <a:endParaRPr lang="de-DE" dirty="0"/>
          </a:p>
        </p:txBody>
      </p:sp>
      <p:pic>
        <p:nvPicPr>
          <p:cNvPr id="10" name="Imagem 9" descr="Logotipo, nome da empresa&#10;&#10;Descrição gerada automaticamente">
            <a:extLst>
              <a:ext uri="{FF2B5EF4-FFF2-40B4-BE49-F238E27FC236}">
                <a16:creationId xmlns:a16="http://schemas.microsoft.com/office/drawing/2014/main" id="{ABB68735-3487-9344-9F6D-193D9D3CC6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26" y="86518"/>
            <a:ext cx="2856624" cy="188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2549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D62E0C-73D9-D343-9B5F-A0F91F5AB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b="1" dirty="0"/>
              <a:t>Was wir tun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672FDFED-E0C8-4A47-B08A-444443D495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7449"/>
            <a:ext cx="10515600" cy="4019514"/>
          </a:xfrm>
        </p:spPr>
        <p:txBody>
          <a:bodyPr>
            <a:normAutofit lnSpcReduction="10000"/>
          </a:bodyPr>
          <a:lstStyle/>
          <a:p>
            <a:endParaRPr lang="de-DE" dirty="0"/>
          </a:p>
          <a:p>
            <a:r>
              <a:rPr lang="de-DE" dirty="0"/>
              <a:t>World </a:t>
            </a:r>
            <a:r>
              <a:rPr lang="de-DE" dirty="0" err="1"/>
              <a:t>Assembly</a:t>
            </a:r>
            <a:endParaRPr lang="de-DE" dirty="0"/>
          </a:p>
          <a:p>
            <a:endParaRPr lang="de-DE" dirty="0"/>
          </a:p>
          <a:p>
            <a:r>
              <a:rPr lang="de-DE" dirty="0"/>
              <a:t>World </a:t>
            </a:r>
            <a:r>
              <a:rPr lang="de-DE" dirty="0" err="1"/>
              <a:t>Congress</a:t>
            </a:r>
            <a:r>
              <a:rPr lang="de-DE" dirty="0"/>
              <a:t> </a:t>
            </a:r>
            <a:r>
              <a:rPr lang="de-DE" dirty="0">
                <a:sym typeface="Wingdings" pitchFamily="2" charset="2"/>
              </a:rPr>
              <a:t> Auckland, 6.-9. Juli 2024</a:t>
            </a:r>
          </a:p>
          <a:p>
            <a:endParaRPr lang="de-DE" dirty="0">
              <a:sym typeface="Wingdings" pitchFamily="2" charset="2"/>
            </a:endParaRPr>
          </a:p>
          <a:p>
            <a:r>
              <a:rPr lang="de-DE" dirty="0">
                <a:sym typeface="Wingdings" pitchFamily="2" charset="2"/>
              </a:rPr>
              <a:t>Regionale Konferenzen  NBR Conference in Reykjavik, Juni 2023</a:t>
            </a:r>
          </a:p>
          <a:p>
            <a:endParaRPr lang="de-DE" dirty="0">
              <a:sym typeface="Wingdings" pitchFamily="2" charset="2"/>
            </a:endParaRPr>
          </a:p>
          <a:p>
            <a:r>
              <a:rPr lang="de-DE" dirty="0">
                <a:sym typeface="Wingdings" pitchFamily="2" charset="2"/>
              </a:rPr>
              <a:t>FIPLV International Award  </a:t>
            </a:r>
            <a:r>
              <a:rPr lang="de-DE" dirty="0" err="1">
                <a:sym typeface="Wingdings" pitchFamily="2" charset="2"/>
              </a:rPr>
              <a:t>ABraPA</a:t>
            </a:r>
            <a:r>
              <a:rPr lang="de-DE" dirty="0">
                <a:sym typeface="Wingdings" pitchFamily="2" charset="2"/>
              </a:rPr>
              <a:t>, </a:t>
            </a:r>
            <a:r>
              <a:rPr lang="de-DE" dirty="0" err="1">
                <a:sym typeface="Wingdings" pitchFamily="2" charset="2"/>
              </a:rPr>
              <a:t>ÖDaF</a:t>
            </a:r>
            <a:endParaRPr lang="de-DE" dirty="0"/>
          </a:p>
          <a:p>
            <a:endParaRPr lang="de-DE" dirty="0"/>
          </a:p>
        </p:txBody>
      </p:sp>
      <p:pic>
        <p:nvPicPr>
          <p:cNvPr id="10" name="Imagem 9" descr="Logotipo, nome da empresa&#10;&#10;Descrição gerada automaticamente">
            <a:extLst>
              <a:ext uri="{FF2B5EF4-FFF2-40B4-BE49-F238E27FC236}">
                <a16:creationId xmlns:a16="http://schemas.microsoft.com/office/drawing/2014/main" id="{ABB68735-3487-9344-9F6D-193D9D3CC6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26" y="86518"/>
            <a:ext cx="2856624" cy="188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3470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D62E0C-73D9-D343-9B5F-A0F91F5AB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b="1" dirty="0"/>
              <a:t>Was wir tun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672FDFED-E0C8-4A47-B08A-444443D495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7449"/>
            <a:ext cx="10515600" cy="4019514"/>
          </a:xfrm>
        </p:spPr>
        <p:txBody>
          <a:bodyPr>
            <a:normAutofit/>
          </a:bodyPr>
          <a:lstStyle/>
          <a:p>
            <a:endParaRPr lang="de-DE" dirty="0"/>
          </a:p>
          <a:p>
            <a:r>
              <a:rPr lang="de-DE" dirty="0"/>
              <a:t>Projekte mit ECML-Fördermitteln</a:t>
            </a:r>
            <a:endParaRPr lang="pt-BR" sz="2800" i="0" dirty="0">
              <a:effectLst/>
            </a:endParaRPr>
          </a:p>
          <a:p>
            <a:pPr lvl="1"/>
            <a:endParaRPr lang="de-DE" dirty="0"/>
          </a:p>
        </p:txBody>
      </p:sp>
      <p:pic>
        <p:nvPicPr>
          <p:cNvPr id="10" name="Imagem 9" descr="Logotipo, nome da empresa&#10;&#10;Descrição gerada automaticamente">
            <a:extLst>
              <a:ext uri="{FF2B5EF4-FFF2-40B4-BE49-F238E27FC236}">
                <a16:creationId xmlns:a16="http://schemas.microsoft.com/office/drawing/2014/main" id="{ABB68735-3487-9344-9F6D-193D9D3CC6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26" y="86518"/>
            <a:ext cx="2856624" cy="188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882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4A43E0-318B-B04B-8709-962F78A28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Espaço Reservado para Conteúdo 4" descr="Texto&#10;&#10;Descrição gerada automaticamente com confiança média">
            <a:extLst>
              <a:ext uri="{FF2B5EF4-FFF2-40B4-BE49-F238E27FC236}">
                <a16:creationId xmlns:a16="http://schemas.microsoft.com/office/drawing/2014/main" id="{128DA2A9-B534-1247-AE7F-AA807A0BEF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1703" y="0"/>
            <a:ext cx="10515600" cy="6885335"/>
          </a:xfrm>
        </p:spPr>
      </p:pic>
    </p:spTree>
    <p:extLst>
      <p:ext uri="{BB962C8B-B14F-4D97-AF65-F5344CB8AC3E}">
        <p14:creationId xmlns:p14="http://schemas.microsoft.com/office/powerpoint/2010/main" val="28558874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7CA589-BA6C-764A-B040-AA9E9B3D8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Espaço Reservado para Conteúdo 4" descr="Tela verde com letras brancas&#10;&#10;Descrição gerada automaticamente com confiança média">
            <a:extLst>
              <a:ext uri="{FF2B5EF4-FFF2-40B4-BE49-F238E27FC236}">
                <a16:creationId xmlns:a16="http://schemas.microsoft.com/office/drawing/2014/main" id="{EDC72ECA-DED5-1B42-A743-EB460C218C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190" y="0"/>
            <a:ext cx="10667619" cy="6984873"/>
          </a:xfrm>
        </p:spPr>
      </p:pic>
    </p:spTree>
    <p:extLst>
      <p:ext uri="{BB962C8B-B14F-4D97-AF65-F5344CB8AC3E}">
        <p14:creationId xmlns:p14="http://schemas.microsoft.com/office/powerpoint/2010/main" val="13049492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D62E0C-73D9-D343-9B5F-A0F91F5AB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b="1" dirty="0"/>
              <a:t>Was wir tun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672FDFED-E0C8-4A47-B08A-444443D495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7449"/>
            <a:ext cx="10515600" cy="4019514"/>
          </a:xfrm>
        </p:spPr>
        <p:txBody>
          <a:bodyPr>
            <a:normAutofit lnSpcReduction="10000"/>
          </a:bodyPr>
          <a:lstStyle/>
          <a:p>
            <a:endParaRPr lang="de-DE" dirty="0"/>
          </a:p>
          <a:p>
            <a:r>
              <a:rPr lang="de-DE" dirty="0"/>
              <a:t>Projekte mit ECML-Fördermitteln</a:t>
            </a:r>
          </a:p>
          <a:p>
            <a:endParaRPr lang="de-DE" dirty="0"/>
          </a:p>
          <a:p>
            <a:r>
              <a:rPr lang="de-DE" dirty="0"/>
              <a:t>Projekte auf regionaler Ebene</a:t>
            </a:r>
          </a:p>
          <a:p>
            <a:endParaRPr lang="de-DE" dirty="0"/>
          </a:p>
          <a:p>
            <a:r>
              <a:rPr lang="de-DE" dirty="0"/>
              <a:t>Förderung der Mehrsprachigkeit</a:t>
            </a:r>
          </a:p>
          <a:p>
            <a:endParaRPr lang="de-DE" dirty="0"/>
          </a:p>
          <a:p>
            <a:r>
              <a:rPr lang="de-DE" dirty="0"/>
              <a:t>Sprachenpolitik</a:t>
            </a:r>
          </a:p>
          <a:p>
            <a:pPr marL="457200" lvl="1" indent="0">
              <a:buNone/>
            </a:pPr>
            <a:endParaRPr lang="pt-BR" sz="2800" i="0" dirty="0">
              <a:effectLst/>
            </a:endParaRPr>
          </a:p>
          <a:p>
            <a:pPr lvl="1"/>
            <a:endParaRPr lang="de-DE" dirty="0"/>
          </a:p>
        </p:txBody>
      </p:sp>
      <p:pic>
        <p:nvPicPr>
          <p:cNvPr id="10" name="Imagem 9" descr="Logotipo, nome da empresa&#10;&#10;Descrição gerada automaticamente">
            <a:extLst>
              <a:ext uri="{FF2B5EF4-FFF2-40B4-BE49-F238E27FC236}">
                <a16:creationId xmlns:a16="http://schemas.microsoft.com/office/drawing/2014/main" id="{ABB68735-3487-9344-9F6D-193D9D3CC6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26" y="86518"/>
            <a:ext cx="2856624" cy="188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8199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D62E0C-73D9-D343-9B5F-A0F91F5AB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                Strategische Planung 2023-2024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672FDFED-E0C8-4A47-B08A-444443D495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7449"/>
            <a:ext cx="10515600" cy="4019514"/>
          </a:xfrm>
        </p:spPr>
        <p:txBody>
          <a:bodyPr>
            <a:normAutofit/>
          </a:bodyPr>
          <a:lstStyle/>
          <a:p>
            <a:endParaRPr lang="de-DE" dirty="0"/>
          </a:p>
          <a:p>
            <a:pPr lvl="1"/>
            <a:r>
              <a:rPr lang="pt-BR" sz="2800" i="0" dirty="0" err="1">
                <a:effectLst/>
              </a:rPr>
              <a:t>Vernetzung</a:t>
            </a:r>
            <a:r>
              <a:rPr lang="pt-BR" sz="2800" i="0" dirty="0">
                <a:effectLst/>
              </a:rPr>
              <a:t> </a:t>
            </a:r>
            <a:r>
              <a:rPr lang="pt-BR" sz="2800" i="0" dirty="0" err="1">
                <a:effectLst/>
              </a:rPr>
              <a:t>zwischen</a:t>
            </a:r>
            <a:r>
              <a:rPr lang="pt-BR" sz="2800" i="0" dirty="0">
                <a:effectLst/>
              </a:rPr>
              <a:t> </a:t>
            </a:r>
            <a:r>
              <a:rPr lang="pt-BR" sz="2800" i="0" dirty="0" err="1">
                <a:effectLst/>
              </a:rPr>
              <a:t>Sprachenlehrerverbänden</a:t>
            </a:r>
            <a:r>
              <a:rPr lang="pt-BR" sz="2800" i="0" dirty="0">
                <a:effectLst/>
              </a:rPr>
              <a:t> in </a:t>
            </a:r>
            <a:r>
              <a:rPr lang="pt-BR" sz="2800" dirty="0" err="1"/>
              <a:t>Lateinamerika</a:t>
            </a:r>
            <a:r>
              <a:rPr lang="pt-BR" sz="2800" dirty="0"/>
              <a:t> </a:t>
            </a:r>
            <a:r>
              <a:rPr lang="pt-BR" sz="2800" dirty="0" err="1"/>
              <a:t>bzw</a:t>
            </a:r>
            <a:r>
              <a:rPr lang="pt-BR" sz="2800" dirty="0"/>
              <a:t>. </a:t>
            </a:r>
            <a:r>
              <a:rPr lang="pt-BR" sz="2800" dirty="0" err="1"/>
              <a:t>Südamerika</a:t>
            </a:r>
            <a:endParaRPr lang="pt-BR" sz="2800" dirty="0"/>
          </a:p>
          <a:p>
            <a:pPr lvl="1"/>
            <a:endParaRPr lang="pt-BR" sz="2800" i="0" dirty="0">
              <a:effectLst/>
            </a:endParaRPr>
          </a:p>
          <a:p>
            <a:pPr lvl="1"/>
            <a:r>
              <a:rPr lang="pt-BR" sz="2800" dirty="0" err="1"/>
              <a:t>Sponsorensuche</a:t>
            </a:r>
            <a:endParaRPr lang="pt-BR" sz="2800" dirty="0"/>
          </a:p>
          <a:p>
            <a:pPr lvl="1"/>
            <a:endParaRPr lang="pt-BR" sz="2800" i="0" dirty="0">
              <a:effectLst/>
            </a:endParaRPr>
          </a:p>
          <a:p>
            <a:pPr lvl="1"/>
            <a:r>
              <a:rPr lang="pt-BR" sz="2800" i="0" dirty="0" err="1">
                <a:effectLst/>
              </a:rPr>
              <a:t>Publikationen</a:t>
            </a:r>
            <a:r>
              <a:rPr lang="pt-BR" sz="2800" i="0" dirty="0">
                <a:effectLst/>
              </a:rPr>
              <a:t>: Newsletter, </a:t>
            </a:r>
            <a:r>
              <a:rPr lang="pt-BR" sz="2800" i="0" dirty="0" err="1">
                <a:effectLst/>
              </a:rPr>
              <a:t>Handbuch</a:t>
            </a:r>
            <a:endParaRPr lang="pt-BR" sz="2800" i="0" dirty="0">
              <a:effectLst/>
            </a:endParaRPr>
          </a:p>
          <a:p>
            <a:pPr lvl="1"/>
            <a:endParaRPr lang="pt-BR" sz="2800" dirty="0"/>
          </a:p>
          <a:p>
            <a:pPr lvl="1"/>
            <a:r>
              <a:rPr lang="pt-BR" sz="2800" i="0" dirty="0" err="1">
                <a:effectLst/>
              </a:rPr>
              <a:t>Umfragen</a:t>
            </a:r>
            <a:r>
              <a:rPr lang="pt-BR" sz="2800" i="0" dirty="0">
                <a:effectLst/>
              </a:rPr>
              <a:t>, </a:t>
            </a:r>
            <a:r>
              <a:rPr lang="pt-BR" sz="2800" i="0" dirty="0" err="1">
                <a:effectLst/>
              </a:rPr>
              <a:t>Webinars</a:t>
            </a:r>
            <a:r>
              <a:rPr lang="pt-BR" sz="2800" dirty="0"/>
              <a:t>, </a:t>
            </a:r>
            <a:r>
              <a:rPr lang="pt-BR" sz="2800" i="0" dirty="0">
                <a:effectLst/>
              </a:rPr>
              <a:t>Website</a:t>
            </a:r>
          </a:p>
          <a:p>
            <a:pPr lvl="1"/>
            <a:endParaRPr lang="de-DE" dirty="0"/>
          </a:p>
        </p:txBody>
      </p:sp>
      <p:pic>
        <p:nvPicPr>
          <p:cNvPr id="10" name="Imagem 9" descr="Logotipo, nome da empresa&#10;&#10;Descrição gerada automaticamente">
            <a:extLst>
              <a:ext uri="{FF2B5EF4-FFF2-40B4-BE49-F238E27FC236}">
                <a16:creationId xmlns:a16="http://schemas.microsoft.com/office/drawing/2014/main" id="{ABB68735-3487-9344-9F6D-193D9D3CC6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293"/>
            <a:ext cx="2856624" cy="188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4454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D62E0C-73D9-D343-9B5F-A0F91F5AB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                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672FDFED-E0C8-4A47-B08A-444443D495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7449"/>
            <a:ext cx="10515600" cy="4019514"/>
          </a:xfrm>
        </p:spPr>
        <p:txBody>
          <a:bodyPr>
            <a:normAutofit/>
          </a:bodyPr>
          <a:lstStyle/>
          <a:p>
            <a:endParaRPr lang="de-DE" dirty="0"/>
          </a:p>
          <a:p>
            <a:pPr marL="457200" lvl="1" indent="0" algn="ctr">
              <a:buNone/>
            </a:pPr>
            <a:r>
              <a:rPr lang="pt-BR" sz="4000" b="1" dirty="0" err="1">
                <a:solidFill>
                  <a:schemeClr val="accent1"/>
                </a:solidFill>
              </a:rPr>
              <a:t>Herzlichen</a:t>
            </a:r>
            <a:r>
              <a:rPr lang="pt-BR" sz="4000" b="1" dirty="0">
                <a:solidFill>
                  <a:schemeClr val="accent1"/>
                </a:solidFill>
              </a:rPr>
              <a:t> </a:t>
            </a:r>
            <a:r>
              <a:rPr lang="pt-BR" sz="4000" b="1" dirty="0" err="1">
                <a:solidFill>
                  <a:schemeClr val="accent1"/>
                </a:solidFill>
              </a:rPr>
              <a:t>D</a:t>
            </a:r>
            <a:r>
              <a:rPr lang="pt-BR" sz="4000" b="1" i="0" dirty="0" err="1">
                <a:solidFill>
                  <a:schemeClr val="accent1"/>
                </a:solidFill>
                <a:effectLst/>
              </a:rPr>
              <a:t>ank</a:t>
            </a:r>
            <a:r>
              <a:rPr lang="pt-BR" sz="4000" b="1" i="0" dirty="0">
                <a:solidFill>
                  <a:schemeClr val="accent1"/>
                </a:solidFill>
                <a:effectLst/>
              </a:rPr>
              <a:t>!</a:t>
            </a:r>
          </a:p>
          <a:p>
            <a:pPr marL="457200" lvl="1" indent="0" algn="ctr">
              <a:buNone/>
            </a:pPr>
            <a:endParaRPr lang="pt-BR" sz="2800" dirty="0">
              <a:solidFill>
                <a:schemeClr val="accent1"/>
              </a:solidFill>
            </a:endParaRPr>
          </a:p>
          <a:p>
            <a:pPr marL="457200" lvl="1" indent="0" algn="ctr">
              <a:buNone/>
            </a:pPr>
            <a:r>
              <a:rPr lang="pt-BR" sz="2800" dirty="0" err="1">
                <a:solidFill>
                  <a:schemeClr val="accent1"/>
                </a:solidFill>
              </a:rPr>
              <a:t>f</a:t>
            </a:r>
            <a:r>
              <a:rPr lang="pt-BR" sz="2800" i="0" dirty="0" err="1">
                <a:solidFill>
                  <a:schemeClr val="accent1"/>
                </a:solidFill>
                <a:effectLst/>
              </a:rPr>
              <a:t>iplv.com</a:t>
            </a:r>
            <a:endParaRPr lang="pt-BR" sz="2800" i="0" dirty="0">
              <a:solidFill>
                <a:schemeClr val="accent1"/>
              </a:solidFill>
              <a:effectLst/>
            </a:endParaRPr>
          </a:p>
          <a:p>
            <a:pPr lvl="1"/>
            <a:endParaRPr lang="de-DE" dirty="0"/>
          </a:p>
        </p:txBody>
      </p:sp>
      <p:pic>
        <p:nvPicPr>
          <p:cNvPr id="10" name="Imagem 9" descr="Logotipo, nome da empresa&#10;&#10;Descrição gerada automaticamente">
            <a:extLst>
              <a:ext uri="{FF2B5EF4-FFF2-40B4-BE49-F238E27FC236}">
                <a16:creationId xmlns:a16="http://schemas.microsoft.com/office/drawing/2014/main" id="{ABB68735-3487-9344-9F6D-193D9D3CC6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293"/>
            <a:ext cx="2856624" cy="188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08422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6148</TotalTime>
  <Words>278</Words>
  <Application>Microsoft Macintosh PowerPoint</Application>
  <PresentationFormat>Widescreen</PresentationFormat>
  <Paragraphs>77</Paragraphs>
  <Slides>13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Helvetica</vt:lpstr>
      <vt:lpstr>Tema do Office</vt:lpstr>
      <vt:lpstr> </vt:lpstr>
      <vt:lpstr>DER FIPLV</vt:lpstr>
      <vt:lpstr>FIPLV-Struktur</vt:lpstr>
      <vt:lpstr>Apresentação do PowerPoint</vt:lpstr>
      <vt:lpstr>FIPLV-Struktur</vt:lpstr>
      <vt:lpstr>FIPLV-Mitglieder</vt:lpstr>
      <vt:lpstr>Was wir tun</vt:lpstr>
      <vt:lpstr>Was wir tun</vt:lpstr>
      <vt:lpstr>Apresentação do PowerPoint</vt:lpstr>
      <vt:lpstr>Apresentação do PowerPoint</vt:lpstr>
      <vt:lpstr>Was wir tun</vt:lpstr>
      <vt:lpstr>                Strategische Planung 2023-2024</vt:lpstr>
      <vt:lpstr>            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Geraldo Luiz de Carvalho Neto</dc:creator>
  <cp:lastModifiedBy>Geraldo Luiz de Carvalho Neto</cp:lastModifiedBy>
  <cp:revision>13</cp:revision>
  <dcterms:created xsi:type="dcterms:W3CDTF">2023-07-24T00:52:52Z</dcterms:created>
  <dcterms:modified xsi:type="dcterms:W3CDTF">2023-07-28T23:56:54Z</dcterms:modified>
</cp:coreProperties>
</file>