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9" r:id="rId12"/>
    <p:sldId id="268" r:id="rId13"/>
    <p:sldId id="264" r:id="rId14"/>
    <p:sldId id="265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 snapToObjects="1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EBD6E-CADA-B447-8D4C-22F2C71A797B}" type="datetimeFigureOut">
              <a:rPr lang="en-GB" smtClean="0"/>
              <a:t>31/10/2023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B13C3-7F06-1142-9B86-114141A11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46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Location, PNF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13C3-7F06-1142-9B86-114141A11C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09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Mention who was on team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13C3-7F06-1142-9B86-114141A11C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71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A730E-D646-1847-A025-8723A829B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276A1E-F2AF-C545-8ACB-9478167D3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E102F3-40E9-784F-9286-7B4A7454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54E567-A366-0042-8CA4-946CB444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967088-B9BA-2642-AB21-BC701BE1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941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AEA17-DBCA-C842-A3E4-961CF300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3C2E3C-0BB2-574E-B0DC-55D796E46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314D61-CA55-CA4D-B390-7F9FEE25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2DAD95-6719-0047-86B0-2FDC74C26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C1FF51-2CBB-3B49-80E0-CFE10BEA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35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D15B7-487B-2747-A250-63D62F8D3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D33AFE-B394-6749-979C-DAE50A1CB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C68D08-4771-E340-9FC3-1F9A470E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307A8F-680A-E64E-BC29-5EF157CF2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F56669-BEDE-B645-BB75-1C79921FA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33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96FFB-EC27-E943-B66F-6390D999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14148-7789-1443-9B7F-8A75B0F69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B089B4-A88F-7849-9E6D-CEDD18744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8C9432-799C-3F45-93C1-0FB9A7281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802A08-9F28-A940-BC82-6BE183D3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910933-C6F0-0B4F-8EE9-B7B08EF3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7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06AEBD-774A-A14B-984C-4296A3320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930FAE-2EF6-754E-A82A-04F7D371F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587E9E-8537-BE4F-918F-D1B6E899F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2DA0FAE-73C1-1245-8630-1379CCD70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148EBC-9D78-244F-94CB-F644336BC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D63E8A-744A-0948-A55B-557D123A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B230FB-08A6-7644-9BC5-81C17580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3875A3F-2600-4D49-BCD5-0DBF38E2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39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C6D82-751A-544A-B015-DCAB6584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DA73835-D3E4-9B42-ADB9-03538F32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703D8B1-A0E3-9D4A-8938-5504F594A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A7742E-CA69-D749-9649-E5FC9950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27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BB4B0E-5090-5742-931A-6313C6521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4A9D508-6E5F-F54E-84EF-E90671DF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62F067-96D7-F54E-BFB8-F0890EC1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23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7D7CC-F568-4845-BCC6-AFBFE7AFE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F68E87-209D-AE4C-812C-D5045191D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2830EED-F929-3B4F-8F24-82D91A980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BA377C-54C6-7B48-B844-EE48360D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3821C2-770D-CC43-8059-5695A11C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5687E8-D38C-ED45-A059-1CEF832BD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95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933F1-48DC-5748-AFF5-3B141304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E8048FF-55B3-2D44-933D-EF8C38E37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3101E4-F757-BC46-BAF1-FD9A85D5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E37B38-F1B7-B645-8801-78F5E14E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30A6CB-7FB5-CA42-9363-E2B0D8C9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CAA58C-50B9-924D-B28E-4D3107B5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6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93C97-3A7D-7E43-BD65-E4BB2512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953FAC-1495-C941-A573-9987B8E1B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A11C6-4993-184B-BFA6-CA953C64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960BD8-C6E4-474A-8DD5-EB4A3272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8EA8AE-0211-0242-8656-FD110BA0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81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F99D8-30CA-8948-B988-65D985CC8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D8848F-98D0-1342-911D-50A0D0112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AB2F84-0B2C-1747-8C51-2AA3CD03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FEFE53-407D-AB4C-B831-667023AC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00F8A-60D5-4E4A-8F21-C45BB3525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72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51843E0-A49F-D94B-9EA5-EB101A1C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E18BB3-F276-CA49-8896-5899D449D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F7F238-F12E-664B-AAFC-312E8211F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9A308-E647-CD42-A54D-41317CE13CD9}" type="datetimeFigureOut">
              <a:rPr lang="de-DE" smtClean="0"/>
              <a:t>31.10.23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34FF69-3DFE-E54E-8372-2F975C72E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B55A58-C5FD-7E40-924A-C20156376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455AA-A4FA-CA40-B075-D33AF2A19E9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47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02640-53AD-3044-9969-E6E979343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>
                <a:solidFill>
                  <a:srgbClr val="3756C6"/>
                </a:solidFill>
                <a:effectLst/>
                <a:latin typeface="Helvetica" pitchFamily="2" charset="0"/>
              </a:rPr>
            </a:br>
            <a:endParaRPr lang="de-D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08F3ED-4EA7-5F44-9634-6076B4738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1687" y="3159598"/>
            <a:ext cx="9144000" cy="2576039"/>
          </a:xfrm>
        </p:spPr>
        <p:txBody>
          <a:bodyPr>
            <a:normAutofit/>
          </a:bodyPr>
          <a:lstStyle/>
          <a:p>
            <a:pPr algn="r"/>
            <a:endParaRPr lang="de-DE" dirty="0"/>
          </a:p>
          <a:p>
            <a:r>
              <a:rPr lang="de-DE" sz="3200" b="1" dirty="0" err="1"/>
              <a:t>Introducing</a:t>
            </a:r>
            <a:r>
              <a:rPr lang="de-DE" sz="3200" b="1" dirty="0"/>
              <a:t> FIPLV</a:t>
            </a:r>
          </a:p>
          <a:p>
            <a:endParaRPr lang="de-DE" sz="3200" b="1" dirty="0"/>
          </a:p>
          <a:p>
            <a:pPr algn="r"/>
            <a:r>
              <a:rPr lang="de-DE" dirty="0"/>
              <a:t>Prof. Terry Lamb, </a:t>
            </a:r>
            <a:r>
              <a:rPr lang="de-DE" dirty="0" err="1"/>
              <a:t>President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FIPLV</a:t>
            </a:r>
          </a:p>
          <a:p>
            <a:pPr algn="r"/>
            <a:r>
              <a:rPr lang="de-DE" sz="2200" dirty="0"/>
              <a:t>AssIt2023</a:t>
            </a:r>
          </a:p>
          <a:p>
            <a:endParaRPr lang="de-DE" sz="3200" dirty="0"/>
          </a:p>
          <a:p>
            <a:endParaRPr lang="de-DE" sz="32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089DA0B-211B-8A48-88F7-8226C62B7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9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49450"/>
          </a:xfrm>
        </p:spPr>
        <p:txBody>
          <a:bodyPr/>
          <a:lstStyle/>
          <a:p>
            <a:pPr algn="ctr"/>
            <a:r>
              <a:rPr lang="de-DE" b="1" dirty="0"/>
              <a:t>FIPLV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A </a:t>
            </a:r>
            <a:r>
              <a:rPr lang="de-DE" sz="2800" dirty="0" err="1"/>
              <a:t>Federation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multilingual and monolingual, international and national </a:t>
            </a:r>
            <a:r>
              <a:rPr lang="de-DE" sz="2800" dirty="0" err="1"/>
              <a:t>language</a:t>
            </a:r>
            <a:r>
              <a:rPr lang="de-DE" sz="2800" dirty="0"/>
              <a:t> </a:t>
            </a:r>
            <a:r>
              <a:rPr lang="de-DE" sz="2800" dirty="0" err="1"/>
              <a:t>teacher</a:t>
            </a:r>
            <a:r>
              <a:rPr lang="de-DE" sz="2800" dirty="0"/>
              <a:t> </a:t>
            </a:r>
            <a:r>
              <a:rPr lang="de-DE" sz="2800" dirty="0" err="1"/>
              <a:t>associations</a:t>
            </a:r>
            <a:endParaRPr lang="de-DE" sz="2800" dirty="0"/>
          </a:p>
          <a:p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Founded</a:t>
            </a:r>
            <a:r>
              <a:rPr lang="de-DE" sz="2800" dirty="0"/>
              <a:t> in Paris in 1931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NGO </a:t>
            </a:r>
            <a:r>
              <a:rPr lang="de-DE" sz="2800" dirty="0" err="1"/>
              <a:t>of</a:t>
            </a:r>
            <a:r>
              <a:rPr lang="de-DE" sz="2800" dirty="0"/>
              <a:t> UNESCO and </a:t>
            </a:r>
            <a:r>
              <a:rPr lang="de-DE" sz="2800" dirty="0" err="1"/>
              <a:t>the</a:t>
            </a:r>
            <a:r>
              <a:rPr lang="de-DE" sz="2800" dirty="0"/>
              <a:t> Council </a:t>
            </a:r>
            <a:r>
              <a:rPr lang="de-DE" sz="2800" dirty="0" err="1"/>
              <a:t>of</a:t>
            </a:r>
            <a:r>
              <a:rPr lang="de-DE" sz="2800" dirty="0"/>
              <a:t> Europe</a:t>
            </a:r>
          </a:p>
        </p:txBody>
      </p:sp>
    </p:spTree>
    <p:extLst>
      <p:ext uri="{BB962C8B-B14F-4D97-AF65-F5344CB8AC3E}">
        <p14:creationId xmlns:p14="http://schemas.microsoft.com/office/powerpoint/2010/main" val="71024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73739"/>
          </a:xfrm>
        </p:spPr>
        <p:txBody>
          <a:bodyPr/>
          <a:lstStyle/>
          <a:p>
            <a:pPr algn="ctr"/>
            <a:r>
              <a:rPr lang="de-DE" b="1" dirty="0" err="1"/>
              <a:t>Structure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FIPLV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Executive Committee</a:t>
            </a:r>
          </a:p>
          <a:p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Honorary</a:t>
            </a:r>
            <a:r>
              <a:rPr lang="de-DE" sz="2800" dirty="0"/>
              <a:t> </a:t>
            </a:r>
            <a:r>
              <a:rPr lang="de-DE" sz="2800" dirty="0" err="1"/>
              <a:t>Counsellors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Members </a:t>
            </a:r>
            <a:r>
              <a:rPr lang="de-DE" sz="2800" dirty="0">
                <a:sym typeface="Wingdings" pitchFamily="2" charset="2"/>
              </a:rPr>
              <a:t> World Assembly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61068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C1E48EC8-8BE3-E845-A179-EA88EB438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64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47A857-2163-EE48-B710-EAEA34D5E4C7}"/>
              </a:ext>
            </a:extLst>
          </p:cNvPr>
          <p:cNvSpPr txBox="1"/>
          <p:nvPr/>
        </p:nvSpPr>
        <p:spPr>
          <a:xfrm>
            <a:off x="444843" y="556054"/>
            <a:ext cx="16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Vice</a:t>
            </a:r>
            <a:r>
              <a:rPr lang="de-DE" dirty="0"/>
              <a:t> </a:t>
            </a:r>
            <a:r>
              <a:rPr lang="de-DE" dirty="0" err="1"/>
              <a:t>President</a:t>
            </a:r>
            <a:endParaRPr lang="de-DE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3E30AF-5F12-8A43-9C59-DBE50AF1F3FC}"/>
              </a:ext>
            </a:extLst>
          </p:cNvPr>
          <p:cNvSpPr txBox="1"/>
          <p:nvPr/>
        </p:nvSpPr>
        <p:spPr>
          <a:xfrm>
            <a:off x="3744097" y="186722"/>
            <a:ext cx="126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President</a:t>
            </a:r>
            <a:endParaRPr lang="de-DE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2D49BF-4CD9-FB42-A66D-DA616D9009FD}"/>
              </a:ext>
            </a:extLst>
          </p:cNvPr>
          <p:cNvSpPr txBox="1"/>
          <p:nvPr/>
        </p:nvSpPr>
        <p:spPr>
          <a:xfrm>
            <a:off x="5688227" y="556054"/>
            <a:ext cx="209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Publications Officer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B425B7-0672-464E-9C96-F511C5919BE4}"/>
              </a:ext>
            </a:extLst>
          </p:cNvPr>
          <p:cNvSpPr txBox="1"/>
          <p:nvPr/>
        </p:nvSpPr>
        <p:spPr>
          <a:xfrm>
            <a:off x="8118390" y="1075038"/>
            <a:ext cx="1878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Treasurer-General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9CF4D2B-3AB4-9C43-85BA-ACA2FAC44A11}"/>
              </a:ext>
            </a:extLst>
          </p:cNvPr>
          <p:cNvSpPr txBox="1"/>
          <p:nvPr/>
        </p:nvSpPr>
        <p:spPr>
          <a:xfrm>
            <a:off x="10095471" y="556054"/>
            <a:ext cx="218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Secretary</a:t>
            </a:r>
            <a:r>
              <a:rPr lang="de-DE" dirty="0"/>
              <a:t>-General</a:t>
            </a:r>
          </a:p>
        </p:txBody>
      </p:sp>
    </p:spTree>
    <p:extLst>
      <p:ext uri="{BB962C8B-B14F-4D97-AF65-F5344CB8AC3E}">
        <p14:creationId xmlns:p14="http://schemas.microsoft.com/office/powerpoint/2010/main" val="279644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73739"/>
          </a:xfrm>
        </p:spPr>
        <p:txBody>
          <a:bodyPr/>
          <a:lstStyle/>
          <a:p>
            <a:pPr algn="ctr"/>
            <a:r>
              <a:rPr lang="de-DE" b="1" dirty="0" err="1"/>
              <a:t>Structure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FIPLV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Executive Committee </a:t>
            </a:r>
            <a:r>
              <a:rPr lang="de-DE" sz="2800" dirty="0" err="1"/>
              <a:t>with</a:t>
            </a:r>
            <a:r>
              <a:rPr lang="de-DE" sz="2800" dirty="0"/>
              <a:t> 5 </a:t>
            </a:r>
            <a:r>
              <a:rPr lang="de-DE" sz="2800" dirty="0" err="1"/>
              <a:t>elected</a:t>
            </a:r>
            <a:r>
              <a:rPr lang="de-DE" sz="2800" dirty="0"/>
              <a:t> </a:t>
            </a:r>
            <a:r>
              <a:rPr lang="de-DE" sz="2800" dirty="0" err="1"/>
              <a:t>Officers</a:t>
            </a:r>
            <a:endParaRPr lang="de-DE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President</a:t>
            </a:r>
            <a:r>
              <a:rPr lang="de-DE" sz="2800" dirty="0"/>
              <a:t>: 			Terry Lamb (UK)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Vice</a:t>
            </a:r>
            <a:r>
              <a:rPr lang="de-DE" sz="2800" dirty="0"/>
              <a:t> </a:t>
            </a:r>
            <a:r>
              <a:rPr lang="de-DE" sz="2800" dirty="0" err="1"/>
              <a:t>President</a:t>
            </a:r>
            <a:r>
              <a:rPr lang="de-DE" sz="2800" dirty="0"/>
              <a:t>: 		</a:t>
            </a:r>
            <a:r>
              <a:rPr lang="de-DE" sz="2800" dirty="0" err="1"/>
              <a:t>Sigurborg</a:t>
            </a:r>
            <a:r>
              <a:rPr lang="de-DE" sz="2800" dirty="0"/>
              <a:t> </a:t>
            </a:r>
            <a:r>
              <a:rPr lang="de-DE" sz="2800" dirty="0" err="1"/>
              <a:t>Jónsdóttir</a:t>
            </a:r>
            <a:r>
              <a:rPr lang="de-DE" sz="2800" dirty="0"/>
              <a:t> (Iceland)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Secretary</a:t>
            </a:r>
            <a:r>
              <a:rPr lang="de-DE" sz="2800" dirty="0"/>
              <a:t>-General:		Geraldo de Carvalho (Brazil)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Treasurer-General:		Judith Richters (</a:t>
            </a:r>
            <a:r>
              <a:rPr lang="de-DE" sz="2800" dirty="0" err="1"/>
              <a:t>Netherlands</a:t>
            </a:r>
            <a:r>
              <a:rPr lang="de-DE" sz="28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Publications Officer:	Sylvia </a:t>
            </a:r>
            <a:r>
              <a:rPr lang="de-DE" sz="2800" dirty="0" err="1"/>
              <a:t>Velikova</a:t>
            </a:r>
            <a:r>
              <a:rPr lang="de-DE" sz="2800" dirty="0"/>
              <a:t> (</a:t>
            </a:r>
            <a:r>
              <a:rPr lang="de-DE" sz="2800" dirty="0" err="1"/>
              <a:t>Bulgaria</a:t>
            </a:r>
            <a:r>
              <a:rPr lang="de-DE" sz="28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Honorary</a:t>
            </a:r>
            <a:r>
              <a:rPr lang="de-DE" sz="2800" dirty="0"/>
              <a:t> </a:t>
            </a:r>
            <a:r>
              <a:rPr lang="de-DE" sz="2800" dirty="0" err="1"/>
              <a:t>Counsellors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Members </a:t>
            </a:r>
            <a:r>
              <a:rPr lang="de-DE" sz="2800" dirty="0">
                <a:sym typeface="Wingdings" pitchFamily="2" charset="2"/>
              </a:rPr>
              <a:t> World Assembly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64198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FIPLV Members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 fontScale="92500"/>
          </a:bodyPr>
          <a:lstStyle/>
          <a:p>
            <a:endParaRPr lang="en-GB" dirty="0"/>
          </a:p>
          <a:p>
            <a:r>
              <a:rPr lang="en-GB" dirty="0"/>
              <a:t>3 FIPLV Regions: Nordic-Baltic, Central/Eastern Europe, Western Europe</a:t>
            </a:r>
          </a:p>
          <a:p>
            <a:r>
              <a:rPr lang="en-GB" dirty="0"/>
              <a:t>4 international monolingual associations: English, Esperanto, German, Russian</a:t>
            </a:r>
          </a:p>
          <a:p>
            <a:r>
              <a:rPr lang="en-GB" dirty="0"/>
              <a:t>22 national multilingual associations: ACTFL (USA), ALL (Great Britain), ANILS (Italy), LEVENDE TALEN (Netherlands), STIL (Iceland), LEVENDE TALEN (Netherlands), SAALT (South Africa), SUKOL (Finland), etc.</a:t>
            </a:r>
          </a:p>
          <a:p>
            <a:r>
              <a:rPr lang="en-GB" dirty="0"/>
              <a:t>5 national monolingual associations: BETA, ASOCOPI, AIPLF, etc.</a:t>
            </a:r>
          </a:p>
          <a:p>
            <a:r>
              <a:rPr lang="en-GB" dirty="0"/>
              <a:t>Associate members</a:t>
            </a:r>
          </a:p>
          <a:p>
            <a:endParaRPr lang="en-GB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5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do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World </a:t>
            </a:r>
            <a:r>
              <a:rPr lang="de-DE" dirty="0" err="1"/>
              <a:t>Assembly</a:t>
            </a:r>
            <a:endParaRPr lang="de-DE" dirty="0"/>
          </a:p>
          <a:p>
            <a:endParaRPr lang="de-DE" dirty="0"/>
          </a:p>
          <a:p>
            <a:r>
              <a:rPr lang="de-DE" dirty="0"/>
              <a:t>World </a:t>
            </a:r>
            <a:r>
              <a:rPr lang="de-DE" dirty="0" err="1"/>
              <a:t>Congress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 Auckland, 6-9 </a:t>
            </a:r>
            <a:r>
              <a:rPr lang="de-DE" dirty="0" err="1">
                <a:sym typeface="Wingdings" pitchFamily="2" charset="2"/>
              </a:rPr>
              <a:t>July</a:t>
            </a:r>
            <a:r>
              <a:rPr lang="de-DE" dirty="0">
                <a:sym typeface="Wingdings" pitchFamily="2" charset="2"/>
              </a:rPr>
              <a:t> 2024</a:t>
            </a:r>
          </a:p>
          <a:p>
            <a:endParaRPr lang="de-DE" dirty="0">
              <a:sym typeface="Wingdings" pitchFamily="2" charset="2"/>
            </a:endParaRPr>
          </a:p>
          <a:p>
            <a:r>
              <a:rPr lang="de-DE" dirty="0">
                <a:sym typeface="Wingdings" pitchFamily="2" charset="2"/>
              </a:rPr>
              <a:t>Regional </a:t>
            </a:r>
            <a:r>
              <a:rPr lang="de-DE" dirty="0" err="1">
                <a:sym typeface="Wingdings" pitchFamily="2" charset="2"/>
              </a:rPr>
              <a:t>Conferences</a:t>
            </a:r>
            <a:r>
              <a:rPr lang="de-DE" dirty="0">
                <a:sym typeface="Wingdings" pitchFamily="2" charset="2"/>
              </a:rPr>
              <a:t>  NBR Conference in Reykjavik, June 2023</a:t>
            </a:r>
          </a:p>
          <a:p>
            <a:endParaRPr lang="de-DE" dirty="0">
              <a:sym typeface="Wingdings" pitchFamily="2" charset="2"/>
            </a:endParaRPr>
          </a:p>
          <a:p>
            <a:r>
              <a:rPr lang="de-DE" dirty="0">
                <a:sym typeface="Wingdings" pitchFamily="2" charset="2"/>
              </a:rPr>
              <a:t>FIPLV International Award  BETA, MANYE, </a:t>
            </a:r>
            <a:r>
              <a:rPr lang="de-DE" dirty="0" err="1">
                <a:sym typeface="Wingdings" pitchFamily="2" charset="2"/>
              </a:rPr>
              <a:t>ÖDaF</a:t>
            </a:r>
            <a:r>
              <a:rPr lang="de-DE" dirty="0">
                <a:sym typeface="Wingdings" pitchFamily="2" charset="2"/>
              </a:rPr>
              <a:t>, SUKOL (2022)</a:t>
            </a:r>
            <a:endParaRPr lang="de-DE" dirty="0"/>
          </a:p>
          <a:p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47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do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r>
              <a:rPr lang="de-DE" dirty="0"/>
              <a:t>Projects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European </a:t>
            </a:r>
            <a:r>
              <a:rPr lang="de-DE" dirty="0" err="1"/>
              <a:t>Centre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Modern </a:t>
            </a:r>
            <a:r>
              <a:rPr lang="de-DE" dirty="0" err="1"/>
              <a:t>Languages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Council </a:t>
            </a:r>
            <a:r>
              <a:rPr lang="de-DE" dirty="0" err="1"/>
              <a:t>of</a:t>
            </a:r>
            <a:r>
              <a:rPr lang="de-DE" dirty="0"/>
              <a:t> Europe (ECML)</a:t>
            </a: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8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A43E0-318B-B04B-8709-962F78A2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Espaço Reservado para Conteúdo 4" descr="Texto&#10;&#10;Descrição gerada automaticamente com confiança média">
            <a:extLst>
              <a:ext uri="{FF2B5EF4-FFF2-40B4-BE49-F238E27FC236}">
                <a16:creationId xmlns:a16="http://schemas.microsoft.com/office/drawing/2014/main" id="{128DA2A9-B534-1247-AE7F-AA807A0BE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1703" y="0"/>
            <a:ext cx="10515600" cy="6885335"/>
          </a:xfrm>
        </p:spPr>
      </p:pic>
    </p:spTree>
    <p:extLst>
      <p:ext uri="{BB962C8B-B14F-4D97-AF65-F5344CB8AC3E}">
        <p14:creationId xmlns:p14="http://schemas.microsoft.com/office/powerpoint/2010/main" val="2855887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CA589-BA6C-764A-B040-AA9E9B3D8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Espaço Reservado para Conteúdo 4" descr="Tela verde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EDC72ECA-DED5-1B42-A743-EB460C218C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190" y="0"/>
            <a:ext cx="10667619" cy="6984873"/>
          </a:xfrm>
        </p:spPr>
      </p:pic>
    </p:spTree>
    <p:extLst>
      <p:ext uri="{BB962C8B-B14F-4D97-AF65-F5344CB8AC3E}">
        <p14:creationId xmlns:p14="http://schemas.microsoft.com/office/powerpoint/2010/main" val="1304949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220E0C-BCB3-90D6-9CBE-92F9B8FA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1" y="200025"/>
            <a:ext cx="11756144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2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do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r>
              <a:rPr lang="de-DE" dirty="0"/>
              <a:t>Projects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European </a:t>
            </a:r>
            <a:r>
              <a:rPr lang="de-DE" dirty="0" err="1"/>
              <a:t>Centre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Modern </a:t>
            </a:r>
            <a:r>
              <a:rPr lang="de-DE" dirty="0" err="1"/>
              <a:t>Languages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Council </a:t>
            </a:r>
            <a:r>
              <a:rPr lang="de-DE" dirty="0" err="1"/>
              <a:t>of</a:t>
            </a:r>
            <a:r>
              <a:rPr lang="de-DE" dirty="0"/>
              <a:t> Europe (ECML)</a:t>
            </a:r>
          </a:p>
          <a:p>
            <a:endParaRPr lang="de-DE" dirty="0"/>
          </a:p>
          <a:p>
            <a:r>
              <a:rPr lang="de-DE" dirty="0" err="1"/>
              <a:t>Supporting</a:t>
            </a:r>
            <a:r>
              <a:rPr lang="de-DE" dirty="0"/>
              <a:t> regional and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, </a:t>
            </a:r>
            <a:r>
              <a:rPr lang="de-DE" dirty="0" err="1"/>
              <a:t>including</a:t>
            </a:r>
            <a:r>
              <a:rPr lang="de-DE" dirty="0"/>
              <a:t> </a:t>
            </a:r>
            <a:r>
              <a:rPr lang="de-DE" dirty="0" err="1"/>
              <a:t>research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r>
              <a:rPr lang="de-DE" dirty="0" err="1"/>
              <a:t>Promoting</a:t>
            </a:r>
            <a:r>
              <a:rPr lang="de-DE" dirty="0"/>
              <a:t> and </a:t>
            </a:r>
            <a:r>
              <a:rPr lang="de-DE" dirty="0" err="1"/>
              <a:t>supporting</a:t>
            </a:r>
            <a:r>
              <a:rPr lang="de-DE" dirty="0"/>
              <a:t> </a:t>
            </a:r>
            <a:r>
              <a:rPr lang="de-DE" dirty="0" err="1"/>
              <a:t>multilingualism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Advising</a:t>
            </a:r>
            <a:r>
              <a:rPr lang="de-DE" dirty="0"/>
              <a:t> on </a:t>
            </a:r>
            <a:r>
              <a:rPr lang="de-DE" dirty="0" err="1"/>
              <a:t>language</a:t>
            </a:r>
            <a:r>
              <a:rPr lang="de-DE" dirty="0"/>
              <a:t> </a:t>
            </a:r>
            <a:r>
              <a:rPr lang="de-DE" dirty="0" err="1"/>
              <a:t>policy</a:t>
            </a:r>
            <a:endParaRPr lang="de-DE" dirty="0"/>
          </a:p>
          <a:p>
            <a:pPr marL="457200" lvl="1" indent="0">
              <a:buNone/>
            </a:pPr>
            <a:endParaRPr lang="pt-BR" sz="2800" i="0" dirty="0">
              <a:effectLst/>
            </a:endParaRP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19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                Strategic Plan 2023-2024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pPr lvl="1"/>
            <a:r>
              <a:rPr lang="pt-BR" sz="2800" i="0" dirty="0" err="1">
                <a:effectLst/>
              </a:rPr>
              <a:t>Developing</a:t>
            </a:r>
            <a:r>
              <a:rPr lang="pt-BR" sz="2800" i="0" dirty="0">
                <a:effectLst/>
              </a:rPr>
              <a:t> </a:t>
            </a:r>
            <a:r>
              <a:rPr lang="pt-BR" sz="2800" i="0" dirty="0" err="1">
                <a:effectLst/>
              </a:rPr>
              <a:t>collaborations</a:t>
            </a:r>
            <a:r>
              <a:rPr lang="pt-BR" sz="2800" i="0" dirty="0">
                <a:effectLst/>
              </a:rPr>
              <a:t> </a:t>
            </a:r>
            <a:r>
              <a:rPr lang="pt-BR" sz="2800" dirty="0" err="1"/>
              <a:t>between</a:t>
            </a:r>
            <a:r>
              <a:rPr lang="pt-BR" sz="2800" dirty="0"/>
              <a:t> </a:t>
            </a:r>
            <a:r>
              <a:rPr lang="pt-BR" sz="2800" dirty="0" err="1"/>
              <a:t>language</a:t>
            </a:r>
            <a:r>
              <a:rPr lang="pt-BR" sz="2800" dirty="0"/>
              <a:t> </a:t>
            </a:r>
            <a:r>
              <a:rPr lang="pt-BR" sz="2800" dirty="0" err="1"/>
              <a:t>teacher</a:t>
            </a:r>
            <a:r>
              <a:rPr lang="pt-BR" sz="2800" dirty="0"/>
              <a:t> </a:t>
            </a:r>
            <a:r>
              <a:rPr lang="pt-BR" sz="2800" dirty="0" err="1"/>
              <a:t>associations</a:t>
            </a:r>
            <a:r>
              <a:rPr lang="pt-BR" sz="2800" dirty="0"/>
              <a:t> in </a:t>
            </a:r>
            <a:r>
              <a:rPr lang="pt-BR" sz="2800" dirty="0" err="1"/>
              <a:t>Latin</a:t>
            </a:r>
            <a:r>
              <a:rPr lang="pt-BR" sz="2800" dirty="0"/>
              <a:t> </a:t>
            </a:r>
            <a:r>
              <a:rPr lang="pt-BR" sz="2800" dirty="0" err="1"/>
              <a:t>and</a:t>
            </a:r>
            <a:r>
              <a:rPr lang="pt-BR" sz="2800" dirty="0"/>
              <a:t> South </a:t>
            </a:r>
            <a:r>
              <a:rPr lang="pt-BR" sz="2800" dirty="0" err="1"/>
              <a:t>America</a:t>
            </a:r>
            <a:endParaRPr lang="pt-BR" sz="2800" dirty="0"/>
          </a:p>
          <a:p>
            <a:pPr lvl="1"/>
            <a:endParaRPr lang="pt-BR" sz="2800" i="0" dirty="0">
              <a:effectLst/>
            </a:endParaRPr>
          </a:p>
          <a:p>
            <a:pPr lvl="1"/>
            <a:r>
              <a:rPr lang="pt-BR" sz="2800" dirty="0" err="1"/>
              <a:t>Developing</a:t>
            </a:r>
            <a:r>
              <a:rPr lang="pt-BR" sz="2800" dirty="0"/>
              <a:t> </a:t>
            </a:r>
            <a:r>
              <a:rPr lang="pt-BR" sz="2800" dirty="0" err="1"/>
              <a:t>sponsorship</a:t>
            </a:r>
            <a:endParaRPr lang="pt-BR" sz="2800" dirty="0"/>
          </a:p>
          <a:p>
            <a:pPr lvl="1"/>
            <a:endParaRPr lang="pt-BR" sz="2800" i="0" dirty="0">
              <a:effectLst/>
            </a:endParaRPr>
          </a:p>
          <a:p>
            <a:pPr lvl="1"/>
            <a:r>
              <a:rPr lang="pt-BR" sz="2800" i="0" dirty="0" err="1">
                <a:effectLst/>
              </a:rPr>
              <a:t>Publications</a:t>
            </a:r>
            <a:r>
              <a:rPr lang="pt-BR" sz="2800" i="0" dirty="0">
                <a:effectLst/>
              </a:rPr>
              <a:t>: Newsletter, Handbook</a:t>
            </a:r>
          </a:p>
          <a:p>
            <a:pPr lvl="1"/>
            <a:endParaRPr lang="pt-BR" sz="2800" dirty="0"/>
          </a:p>
          <a:p>
            <a:pPr lvl="1"/>
            <a:r>
              <a:rPr lang="pt-BR" sz="2800" i="0" dirty="0" err="1">
                <a:effectLst/>
              </a:rPr>
              <a:t>Surveys</a:t>
            </a:r>
            <a:r>
              <a:rPr lang="pt-BR" sz="2800" i="0" dirty="0">
                <a:effectLst/>
              </a:rPr>
              <a:t>, Webinars</a:t>
            </a:r>
            <a:r>
              <a:rPr lang="pt-BR" sz="2800" dirty="0"/>
              <a:t>, </a:t>
            </a:r>
            <a:r>
              <a:rPr lang="pt-BR" sz="2800" i="0" dirty="0">
                <a:effectLst/>
              </a:rPr>
              <a:t>Website</a:t>
            </a: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93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4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                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pPr marL="457200" lvl="1" indent="0" algn="ctr">
              <a:buNone/>
            </a:pPr>
            <a:r>
              <a:rPr lang="pt-BR" sz="4000" b="1" dirty="0" err="1">
                <a:solidFill>
                  <a:schemeClr val="accent1"/>
                </a:solidFill>
              </a:rPr>
              <a:t>Grazie</a:t>
            </a:r>
            <a:r>
              <a:rPr lang="pt-BR" sz="4000" b="1" dirty="0">
                <a:solidFill>
                  <a:schemeClr val="accent1"/>
                </a:solidFill>
              </a:rPr>
              <a:t>!</a:t>
            </a:r>
          </a:p>
          <a:p>
            <a:pPr marL="457200" lvl="1" indent="0" algn="ctr">
              <a:buNone/>
            </a:pPr>
            <a:r>
              <a:rPr lang="pt-BR" sz="4000" b="1" i="0" dirty="0" err="1">
                <a:solidFill>
                  <a:schemeClr val="accent1"/>
                </a:solidFill>
                <a:effectLst/>
              </a:rPr>
              <a:t>Thank</a:t>
            </a:r>
            <a:r>
              <a:rPr lang="pt-BR" sz="4000" b="1" i="0" dirty="0">
                <a:solidFill>
                  <a:schemeClr val="accent1"/>
                </a:solidFill>
                <a:effectLst/>
              </a:rPr>
              <a:t> </a:t>
            </a:r>
            <a:r>
              <a:rPr lang="pt-BR" sz="4000" b="1" i="0" dirty="0" err="1">
                <a:solidFill>
                  <a:schemeClr val="accent1"/>
                </a:solidFill>
                <a:effectLst/>
              </a:rPr>
              <a:t>you</a:t>
            </a:r>
            <a:r>
              <a:rPr lang="pt-BR" sz="4000" b="1" i="0" dirty="0">
                <a:solidFill>
                  <a:schemeClr val="accent1"/>
                </a:solidFill>
                <a:effectLst/>
              </a:rPr>
              <a:t>!</a:t>
            </a:r>
          </a:p>
          <a:p>
            <a:pPr marL="457200" lvl="1" indent="0" algn="ctr">
              <a:buNone/>
            </a:pPr>
            <a:endParaRPr lang="pt-BR" sz="2800" dirty="0">
              <a:solidFill>
                <a:schemeClr val="accent1"/>
              </a:solidFill>
            </a:endParaRPr>
          </a:p>
          <a:p>
            <a:pPr marL="457200" lvl="1" indent="0" algn="ctr">
              <a:buNone/>
            </a:pPr>
            <a:r>
              <a:rPr lang="pt-BR" sz="2800" dirty="0" err="1">
                <a:solidFill>
                  <a:schemeClr val="accent1"/>
                </a:solidFill>
              </a:rPr>
              <a:t>f</a:t>
            </a:r>
            <a:r>
              <a:rPr lang="pt-BR" sz="2800" i="0" dirty="0" err="1">
                <a:solidFill>
                  <a:schemeClr val="accent1"/>
                </a:solidFill>
                <a:effectLst/>
              </a:rPr>
              <a:t>iplv.com</a:t>
            </a:r>
            <a:endParaRPr lang="pt-BR" sz="2800" i="0" dirty="0">
              <a:solidFill>
                <a:schemeClr val="accent1"/>
              </a:solidFill>
              <a:effectLst/>
            </a:endParaRP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93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842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10350</TotalTime>
  <Words>342</Words>
  <Application>Microsoft Macintosh PowerPoint</Application>
  <PresentationFormat>Widescreen</PresentationFormat>
  <Paragraphs>79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Tema do Office</vt:lpstr>
      <vt:lpstr> </vt:lpstr>
      <vt:lpstr>FIPLV</vt:lpstr>
      <vt:lpstr>Structure of FIPLV</vt:lpstr>
      <vt:lpstr>PowerPoint Presentation</vt:lpstr>
      <vt:lpstr>Structure of FIPLV</vt:lpstr>
      <vt:lpstr>FIPLV Members</vt:lpstr>
      <vt:lpstr>What we do</vt:lpstr>
      <vt:lpstr>What we do</vt:lpstr>
      <vt:lpstr>PowerPoint Presentation</vt:lpstr>
      <vt:lpstr>PowerPoint Presentation</vt:lpstr>
      <vt:lpstr>PowerPoint Presentation</vt:lpstr>
      <vt:lpstr>What we do</vt:lpstr>
      <vt:lpstr>                Strategic Plan 2023-2024</vt:lpstr>
      <vt:lpstr>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Geraldo Luiz de Carvalho Neto</dc:creator>
  <cp:lastModifiedBy>Terry Lamb</cp:lastModifiedBy>
  <cp:revision>23</cp:revision>
  <dcterms:created xsi:type="dcterms:W3CDTF">2023-07-24T00:52:52Z</dcterms:created>
  <dcterms:modified xsi:type="dcterms:W3CDTF">2023-11-03T16:12:54Z</dcterms:modified>
</cp:coreProperties>
</file>